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519" r:id="rId3"/>
    <p:sldId id="334" r:id="rId4"/>
    <p:sldId id="480" r:id="rId5"/>
    <p:sldId id="517" r:id="rId6"/>
    <p:sldId id="481" r:id="rId7"/>
    <p:sldId id="482" r:id="rId8"/>
    <p:sldId id="486" r:id="rId9"/>
    <p:sldId id="520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>
          <p15:clr>
            <a:srgbClr val="A4A3A4"/>
          </p15:clr>
        </p15:guide>
        <p15:guide id="2" pos="3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009900"/>
    <a:srgbClr val="DDDDDD"/>
    <a:srgbClr val="B2B2B2"/>
    <a:srgbClr val="CCCCFF"/>
    <a:srgbClr val="FFC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3" autoAdjust="0"/>
    <p:restoredTop sz="71710" autoAdjust="0"/>
  </p:normalViewPr>
  <p:slideViewPr>
    <p:cSldViewPr snapToGrid="0">
      <p:cViewPr varScale="1">
        <p:scale>
          <a:sx n="73" d="100"/>
          <a:sy n="73" d="100"/>
        </p:scale>
        <p:origin x="948" y="66"/>
      </p:cViewPr>
      <p:guideLst>
        <p:guide orient="horz" pos="1111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notesViewPr>
    <p:cSldViewPr snapToGrid="0">
      <p:cViewPr varScale="1">
        <p:scale>
          <a:sx n="54" d="100"/>
          <a:sy n="54" d="100"/>
        </p:scale>
        <p:origin x="2880" y="78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id="{18ECA85C-1C35-48D9-8E2C-162D020352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071658B-353D-4BD8-A831-DD3429722D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04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922FE6DC-52F2-4EFE-BE85-1F5D973430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18B881F-D5FD-4571-ACFB-64449E57EA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767AB21-81F1-44CF-8E76-69882C861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CF0CF018-1EB8-4338-A365-5EA3C889B9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60749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is the fifteenth presentation in the 18-part series for CWB training.  </a:t>
            </a:r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following slides cover how to complete the CWB process by validating and certifying the data in the CWB tool.</a:t>
            </a:r>
          </a:p>
        </p:txBody>
      </p:sp>
    </p:spTree>
    <p:extLst>
      <p:ext uri="{BB962C8B-B14F-4D97-AF65-F5344CB8AC3E}">
        <p14:creationId xmlns:p14="http://schemas.microsoft.com/office/powerpoint/2010/main" val="209433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45ACF39-5E4D-48CD-9894-AB0CAC7E2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0A470575-DA1A-4FC8-B1AF-721854B7A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 the final three steps for certifying</a:t>
            </a:r>
            <a:r>
              <a:rPr lang="en-US" altLang="en-US" baseline="0" dirty="0" smtClean="0">
                <a:latin typeface="Arial" panose="020B0604020202020204" pitchFamily="34" charset="0"/>
              </a:rPr>
              <a:t> the pay pool results, exporting data, and generating employee notices.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Slide Number Placeholder 6">
            <a:extLst>
              <a:ext uri="{FF2B5EF4-FFF2-40B4-BE49-F238E27FC236}">
                <a16:creationId xmlns:a16="http://schemas.microsoft.com/office/drawing/2014/main" id="{453FDA71-59EB-4FA2-BAA1-0753953D8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E53136-6048-4069-8DE3-E6751B853AE3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91455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745ABFF-42A0-46D5-BEAE-51F61F886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B739A07-667B-4006-9053-95B3317F2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Finishing the process – certifying results.  Spreadsheet is not certified right now.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A8AD4D8-5F2C-4AD6-8176-CD84841BF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39AC4E-A147-479F-9FED-E5CE0BE6A200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30687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211F155-961C-4D47-9845-A03A89E6D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B87909C-802F-453E-87D3-EC733D923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The Validation button looks for some internal inconsistencies such as not </a:t>
            </a:r>
            <a:r>
              <a:rPr lang="en-US" altLang="en-US" dirty="0" smtClean="0">
                <a:latin typeface="Arial" panose="020B0604020202020204" pitchFamily="34" charset="0"/>
              </a:rPr>
              <a:t>including a </a:t>
            </a:r>
            <a:r>
              <a:rPr lang="en-US" altLang="en-US" dirty="0" smtClean="0">
                <a:latin typeface="Arial" panose="020B0604020202020204" pitchFamily="34" charset="0"/>
              </a:rPr>
              <a:t>justification for an adjustment.  Correct the error and hit Clear Circles or Dialog Box to continue.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66EE247-3F2B-4F93-A05E-41D956FFD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B3DB3C-F272-4A5D-94A4-7D40F7BD0F7A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65690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34DF7AB-0D07-4857-814D-AB944E980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B11DF90-7DBF-4ACA-B10E-5A7086BDE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Certifying checks the same things validation does, and indicates if there are errors that should be fixed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You can export to the DPAT without certifying.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7E24997-03C4-4448-B5EC-F14F8D9AE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2D7C2-8F69-4891-8D0D-A401F48464C5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451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B767FDE-833F-4705-8222-AACDDA413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5CDA069-AFE4-4350-9F48-BD76ADC5C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Spreadsheet passes certification.  You can alter the names of the PPM and PP PRA if needed; these values will print on the employee feedback forms.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A53301B-ED8A-40A7-A54C-548FAAF36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C04779-2809-4EBB-A7F7-FEE7D56A3B99}" type="slidenum">
              <a:rPr lang="en-US" altLang="en-US" sz="1200" b="0" smtClean="0"/>
              <a:pPr/>
              <a:t>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38365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8C2C706-834B-4ACD-A5AB-F6C67D83E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2554186-9E5A-4854-A39B-B17420357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Certification date is noted.  You can uncertify and recertify if needed. Must be certified to export results to upload to DCPDS.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8D05FE2-A383-4131-8F70-BF1FD15D9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400866-C846-43D3-A887-E06452D6B380}" type="slidenum">
              <a:rPr lang="en-US" altLang="en-US" sz="1200" b="0" smtClean="0"/>
              <a:pPr/>
              <a:t>7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427370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concludes the fifteenth presentation in the 18-part series for CWB training.  To continue training, view the next Presentation, entitled Exporting CWB Data.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5FE2-A383-4131-8F70-BF1FD15D9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400866-C846-43D3-A887-E06452D6B380}" type="slidenum">
              <a:rPr lang="en-US" altLang="en-US" sz="1200" b="0" smtClean="0"/>
              <a:pPr/>
              <a:t>8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64975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EE2DE5-60BE-4E2E-88CC-71CFDA9EF6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00162039-F57B-42B6-BC81-28A52084D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50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6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6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B45DCB-3240-4DF6-B39E-BAD4E6FB59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C3AD8CC-1986-40D4-9B8F-F5CCB271F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90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B7F6B9-2256-4D8C-A269-FAE22F0B43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E3361025-A9C4-450B-85D5-AC36244D1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97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54150"/>
            <a:ext cx="8229600" cy="4667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A12BB9-AE4D-468C-9F19-C43A25D50F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408C63F-25DE-4099-A735-D7359176B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9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D486A0-5A0E-40BA-A94C-9460A9A0DE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F4F16726-FD9D-4E86-B5F7-2F57FEF71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3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35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E975AD-A9C4-403F-851B-B0F645D365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58E2884-96C3-42EC-926A-5F6938298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3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7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63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845C60-95F6-4D47-A9B6-0107F10C7C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890AFBE-1364-49A9-A689-BD35C705A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4C195-2D09-4E90-9D69-092CD1B8EF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5C517BF-277F-43C1-9926-C98CDD2E3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2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D02E918-CDB3-4BBF-AD0A-ACCB89B10C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AB2CF89-7C43-48E5-B0B5-9778FE9D4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32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4E5443F-C7CB-43DC-8C67-4C8199494E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429683A7-199C-463C-8880-B7BDB7297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33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6F7B71-12B5-4273-A64C-C6FB8F9E15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35F1EAE-B2DD-41DF-98E7-C91A2B4F3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0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44F8EF-8B73-4027-AB24-D4367B4E2C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D2B9914-DA57-4F79-B48B-20453D537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08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FC0BB9-E5F7-4AC8-A8F4-98B0BCC26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EE168A2-39DD-4160-B559-716FC6C30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75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764300-DA87-4388-A066-950ED920E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6313" y="152400"/>
            <a:ext cx="7620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B149B3-F1BE-4176-A446-2EC12C5D9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4150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F46BAC-D9A7-48FD-B9F8-8944F7D23A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516688"/>
            <a:ext cx="21336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E14C1487-6B1F-4C2E-BBA4-945E70DA1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2" descr="DCIPS_blue_logo">
            <a:extLst>
              <a:ext uri="{FF2B5EF4-FFF2-40B4-BE49-F238E27FC236}">
                <a16:creationId xmlns:a16="http://schemas.microsoft.com/office/drawing/2014/main" id="{1DE09A81-727F-40CE-A419-B4CC517867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3">
            <a:extLst>
              <a:ext uri="{FF2B5EF4-FFF2-40B4-BE49-F238E27FC236}">
                <a16:creationId xmlns:a16="http://schemas.microsoft.com/office/drawing/2014/main" id="{36C83C05-8D61-4173-A9FA-ECDBEA79579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q"/>
        <a:defRPr sz="2400">
          <a:solidFill>
            <a:srgbClr val="081D54"/>
          </a:solidFill>
          <a:latin typeface="+mn-lt"/>
          <a:ea typeface="+mn-ea"/>
          <a:cs typeface="+mn-cs"/>
        </a:defRPr>
      </a:lvl1pPr>
      <a:lvl2pPr marL="633413" indent="-238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Univers" panose="020B0503020202020204" pitchFamily="34" charset="0"/>
        <a:buChar char="-"/>
        <a:defRPr sz="2200">
          <a:solidFill>
            <a:srgbClr val="081D54"/>
          </a:solidFill>
          <a:latin typeface="+mn-lt"/>
        </a:defRPr>
      </a:lvl2pPr>
      <a:lvl3pPr marL="974725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 2" panose="05020102010507070707" pitchFamily="18" charset="2"/>
        <a:buChar char="¢"/>
        <a:defRPr sz="2000" i="1">
          <a:solidFill>
            <a:srgbClr val="081D54"/>
          </a:solidFill>
          <a:latin typeface="+mn-lt"/>
        </a:defRPr>
      </a:lvl3pPr>
      <a:lvl4pPr marL="1316038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v"/>
        <a:defRPr sz="2000">
          <a:solidFill>
            <a:srgbClr val="081D54"/>
          </a:solidFill>
          <a:latin typeface="Arial Narrow" pitchFamily="34" charset="0"/>
        </a:defRPr>
      </a:lvl4pPr>
      <a:lvl5pPr marL="1657350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5pPr>
      <a:lvl6pPr marL="21145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6pPr>
      <a:lvl7pPr marL="25717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7pPr>
      <a:lvl8pPr marL="30289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8pPr>
      <a:lvl9pPr marL="34861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6" y="2911559"/>
            <a:ext cx="83343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Certifying the CWB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4960143-6664-4326-8C09-0D354BEF5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15589"/>
      </p:ext>
    </p:extLst>
  </p:cSld>
  <p:clrMapOvr>
    <a:masterClrMapping/>
  </p:clrMapOvr>
  <p:transition spd="slow" advTm="18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89F7DC2C-B49D-4D34-BAE5-B4B413B4B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Completing the Process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40A133A3-30CD-4683-94AE-6A274E65C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225" y="1435100"/>
            <a:ext cx="3514725" cy="4981575"/>
          </a:xfrm>
        </p:spPr>
        <p:txBody>
          <a:bodyPr/>
          <a:lstStyle/>
          <a:p>
            <a:r>
              <a:rPr lang="en-US" altLang="en-US" sz="2000" b="1" i="1"/>
              <a:t>Step 6 – Certify the Pay Pool Results</a:t>
            </a:r>
            <a:r>
              <a:rPr lang="en-US" altLang="en-US" sz="2000"/>
              <a:t> -- </a:t>
            </a:r>
            <a:r>
              <a:rPr lang="en-US" altLang="en-US" sz="1800"/>
              <a:t>certify after the pay pool results are final</a:t>
            </a:r>
          </a:p>
          <a:p>
            <a:endParaRPr lang="en-US" altLang="en-US" sz="1800"/>
          </a:p>
          <a:p>
            <a:r>
              <a:rPr lang="en-US" altLang="en-US" sz="2000" b="1" i="1"/>
              <a:t>Step 7 – Export Employee Data</a:t>
            </a:r>
            <a:r>
              <a:rPr lang="en-US" altLang="en-US" sz="2000"/>
              <a:t> </a:t>
            </a:r>
            <a:r>
              <a:rPr lang="en-US" altLang="en-US" sz="1800"/>
              <a:t>– export your data only after approval by the PRA.  This creates the upload file that flows back into your DCPDS</a:t>
            </a:r>
          </a:p>
          <a:p>
            <a:endParaRPr lang="en-US" altLang="en-US" sz="1800"/>
          </a:p>
          <a:p>
            <a:r>
              <a:rPr lang="en-US" altLang="en-US" sz="2000" b="1" i="1"/>
              <a:t>Step 8 – Generate Employee Notices </a:t>
            </a:r>
            <a:r>
              <a:rPr lang="en-US" altLang="en-US" sz="2000"/>
              <a:t>– </a:t>
            </a:r>
            <a:r>
              <a:rPr lang="en-US" altLang="en-US" sz="1800"/>
              <a:t>generate only after PRA approval</a:t>
            </a:r>
          </a:p>
        </p:txBody>
      </p:sp>
      <p:pic>
        <p:nvPicPr>
          <p:cNvPr id="12293" name="Picture 6">
            <a:extLst>
              <a:ext uri="{FF2B5EF4-FFF2-40B4-BE49-F238E27FC236}">
                <a16:creationId xmlns:a16="http://schemas.microsoft.com/office/drawing/2014/main" id="{32CA0B7B-9589-4FEA-87A1-AF379445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8" b="2750"/>
          <a:stretch>
            <a:fillRect/>
          </a:stretch>
        </p:blipFill>
        <p:spPr bwMode="auto">
          <a:xfrm>
            <a:off x="4267200" y="1266825"/>
            <a:ext cx="41814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E5827F4-7917-4F7D-9B9B-F9A77E953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8675" y="617506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63"/>
    </mc:Choice>
    <mc:Fallback xmlns="">
      <p:transition spd="slow" advTm="35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939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E1286BF-8F39-402D-82E3-136BFFC1C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Certification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E35A7C27-B0AC-480C-8536-CAFED0ADF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7" r="37222" b="5139"/>
          <a:stretch>
            <a:fillRect/>
          </a:stretch>
        </p:blipFill>
        <p:spPr bwMode="auto">
          <a:xfrm>
            <a:off x="252413" y="1349375"/>
            <a:ext cx="53816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9">
            <a:extLst>
              <a:ext uri="{FF2B5EF4-FFF2-40B4-BE49-F238E27FC236}">
                <a16:creationId xmlns:a16="http://schemas.microsoft.com/office/drawing/2014/main" id="{DF0721F8-E46B-4D39-8CAD-CA0CB7A6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4762500"/>
            <a:ext cx="4724400" cy="419100"/>
          </a:xfrm>
          <a:prstGeom prst="ellipse">
            <a:avLst/>
          </a:prstGeom>
          <a:noFill/>
          <a:ln w="25400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9E1DAF-8AC3-43FD-8AE0-6C452F1B9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5648" y="617556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0"/>
    </mc:Choice>
    <mc:Fallback xmlns="">
      <p:transition spd="slow" advTm="14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483C143-BBD7-4589-AF6B-9B05A1DB5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Validate &amp; Clear</a:t>
            </a:r>
          </a:p>
        </p:txBody>
      </p:sp>
      <p:pic>
        <p:nvPicPr>
          <p:cNvPr id="28676" name="Picture 1">
            <a:extLst>
              <a:ext uri="{FF2B5EF4-FFF2-40B4-BE49-F238E27FC236}">
                <a16:creationId xmlns:a16="http://schemas.microsoft.com/office/drawing/2014/main" id="{895B31C4-0358-4B5F-8F9E-AD9F5AA06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>
            <a:fillRect/>
          </a:stretch>
        </p:blipFill>
        <p:spPr bwMode="auto">
          <a:xfrm>
            <a:off x="95250" y="1296988"/>
            <a:ext cx="8686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Oval 9">
            <a:extLst>
              <a:ext uri="{FF2B5EF4-FFF2-40B4-BE49-F238E27FC236}">
                <a16:creationId xmlns:a16="http://schemas.microsoft.com/office/drawing/2014/main" id="{6E917344-2660-46CC-A8DE-A75DD16FD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765300"/>
            <a:ext cx="1828800" cy="381000"/>
          </a:xfrm>
          <a:prstGeom prst="ellipse">
            <a:avLst/>
          </a:prstGeom>
          <a:noFill/>
          <a:ln w="381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B829C2-9CB0-420D-9860-A4133280C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7250" y="6122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1"/>
    </mc:Choice>
    <mc:Fallback xmlns="">
      <p:transition spd="slow" advTm="15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12B8CDE-07B3-4251-86B5-A410305E9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Certifying -&gt; Validation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8D3BEC4D-488B-46AA-903A-D4D26E57E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b="7500"/>
          <a:stretch>
            <a:fillRect/>
          </a:stretch>
        </p:blipFill>
        <p:spPr bwMode="auto">
          <a:xfrm>
            <a:off x="85725" y="1485900"/>
            <a:ext cx="85963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3F3C67-275F-4C78-BDF4-0BEB1C046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7238" y="61420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7"/>
    </mc:Choice>
    <mc:Fallback xmlns="">
      <p:transition spd="slow" advTm="20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FEFCE5A-93A6-4FA5-81FC-3CBC2A78E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Certification Ready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8F3ABCE-6DBF-43FE-9642-428CF809A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8C9F59DF-DAF1-4D6F-988B-E176423DA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7777"/>
          <a:stretch>
            <a:fillRect/>
          </a:stretch>
        </p:blipFill>
        <p:spPr bwMode="auto">
          <a:xfrm>
            <a:off x="0" y="15240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EB464E-6F2F-462B-BA27-FA8471866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1912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2"/>
    </mc:Choice>
    <mc:Fallback xmlns="">
      <p:transition spd="slow" advTm="21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9D94720-4D3F-4117-B580-F28CC7CFC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Certification 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D30A782A-37E2-4962-B706-9FA3C4549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22083" r="23230" b="7361"/>
          <a:stretch>
            <a:fillRect/>
          </a:stretch>
        </p:blipFill>
        <p:spPr bwMode="auto">
          <a:xfrm>
            <a:off x="552450" y="1292225"/>
            <a:ext cx="752475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034ECC4-1B98-470E-B1E9-B2F52B6C8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5648" y="6077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9"/>
    </mc:Choice>
    <mc:Fallback xmlns="">
      <p:transition spd="slow" advTm="17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29" y="2668963"/>
            <a:ext cx="790089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continue CWB training, view next presentation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“Exporting CWB Data”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0A594F-D611-47F0-9E17-791FB4695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6041"/>
      </p:ext>
    </p:extLst>
  </p:cSld>
  <p:clrMapOvr>
    <a:masterClrMapping/>
  </p:clrMapOvr>
  <p:transition spd="slow" advTm="16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USD(P) Presentation Template">
  <a:themeElements>
    <a:clrScheme name="OUSD(P)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SD(P)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SD(P)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OUSD(P) Presentation Template</Template>
  <TotalTime>27189</TotalTime>
  <Words>302</Words>
  <Application>Microsoft Office PowerPoint</Application>
  <PresentationFormat>On-screen Show (4:3)</PresentationFormat>
  <Paragraphs>36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Univers</vt:lpstr>
      <vt:lpstr>Wingdings</vt:lpstr>
      <vt:lpstr>Wingdings 2</vt:lpstr>
      <vt:lpstr>OUSD(P) Presentation Template</vt:lpstr>
      <vt:lpstr>Office Theme</vt:lpstr>
      <vt:lpstr>PowerPoint Presentation</vt:lpstr>
      <vt:lpstr>Completing the Process</vt:lpstr>
      <vt:lpstr>Certification</vt:lpstr>
      <vt:lpstr>Validate &amp; Clear</vt:lpstr>
      <vt:lpstr>Certifying -&gt; Validation</vt:lpstr>
      <vt:lpstr>Certification Ready</vt:lpstr>
      <vt:lpstr>Certification </vt:lpstr>
      <vt:lpstr>PowerPoint Presentation</vt:lpstr>
    </vt:vector>
  </TitlesOfParts>
  <Company>SRA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DCIPS Math</dc:title>
  <dc:creator>Andy Bacon</dc:creator>
  <cp:lastModifiedBy>Loper, Tammy L CTR OSD OUSD INTEL (USA)</cp:lastModifiedBy>
  <cp:revision>3392</cp:revision>
  <cp:lastPrinted>2019-04-16T16:08:25Z</cp:lastPrinted>
  <dcterms:created xsi:type="dcterms:W3CDTF">2004-09-13T19:40:33Z</dcterms:created>
  <dcterms:modified xsi:type="dcterms:W3CDTF">2019-08-05T18:20:48Z</dcterms:modified>
</cp:coreProperties>
</file>